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03" r:id="rId3"/>
    <p:sldId id="304" r:id="rId4"/>
    <p:sldId id="301" r:id="rId5"/>
    <p:sldId id="305" r:id="rId6"/>
    <p:sldId id="306" r:id="rId7"/>
    <p:sldId id="307" r:id="rId8"/>
    <p:sldId id="308" r:id="rId9"/>
    <p:sldId id="309" r:id="rId10"/>
    <p:sldId id="310" r:id="rId11"/>
    <p:sldId id="312" r:id="rId12"/>
    <p:sldId id="315" r:id="rId13"/>
    <p:sldId id="316" r:id="rId14"/>
    <p:sldId id="313" r:id="rId15"/>
    <p:sldId id="289" r:id="rId16"/>
    <p:sldId id="311" r:id="rId17"/>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51" autoAdjust="0"/>
    <p:restoredTop sz="64121" autoAdjust="0"/>
  </p:normalViewPr>
  <p:slideViewPr>
    <p:cSldViewPr>
      <p:cViewPr varScale="1">
        <p:scale>
          <a:sx n="41" d="100"/>
          <a:sy n="41" d="100"/>
        </p:scale>
        <p:origin x="1164" y="42"/>
      </p:cViewPr>
      <p:guideLst>
        <p:guide orient="horz" pos="2160"/>
        <p:guide pos="2880"/>
      </p:guideLst>
    </p:cSldViewPr>
  </p:slideViewPr>
  <p:notesTextViewPr>
    <p:cViewPr>
      <p:scale>
        <a:sx n="1" d="1"/>
        <a:sy n="1" d="1"/>
      </p:scale>
      <p:origin x="0" y="0"/>
    </p:cViewPr>
  </p:notesTextViewPr>
  <p:notesViewPr>
    <p:cSldViewPr>
      <p:cViewPr varScale="1">
        <p:scale>
          <a:sx n="45" d="100"/>
          <a:sy n="45" d="100"/>
        </p:scale>
        <p:origin x="2823"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5/08/2017</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232842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2224785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4</a:t>
            </a:fld>
            <a:endParaRPr lang="en-AU"/>
          </a:p>
        </p:txBody>
      </p:sp>
    </p:spTree>
    <p:extLst>
      <p:ext uri="{BB962C8B-B14F-4D97-AF65-F5344CB8AC3E}">
        <p14:creationId xmlns:p14="http://schemas.microsoft.com/office/powerpoint/2010/main" val="1266371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5</a:t>
            </a:fld>
            <a:endParaRPr lang="en-AU"/>
          </a:p>
        </p:txBody>
      </p:sp>
    </p:spTree>
    <p:extLst>
      <p:ext uri="{BB962C8B-B14F-4D97-AF65-F5344CB8AC3E}">
        <p14:creationId xmlns:p14="http://schemas.microsoft.com/office/powerpoint/2010/main" val="3447326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6</a:t>
            </a:fld>
            <a:endParaRPr lang="en-AU"/>
          </a:p>
        </p:txBody>
      </p:sp>
    </p:spTree>
    <p:extLst>
      <p:ext uri="{BB962C8B-B14F-4D97-AF65-F5344CB8AC3E}">
        <p14:creationId xmlns:p14="http://schemas.microsoft.com/office/powerpoint/2010/main" val="3957767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7</a:t>
            </a:fld>
            <a:endParaRPr lang="en-AU"/>
          </a:p>
        </p:txBody>
      </p:sp>
    </p:spTree>
    <p:extLst>
      <p:ext uri="{BB962C8B-B14F-4D97-AF65-F5344CB8AC3E}">
        <p14:creationId xmlns:p14="http://schemas.microsoft.com/office/powerpoint/2010/main" val="2674872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8</a:t>
            </a:fld>
            <a:endParaRPr lang="en-AU"/>
          </a:p>
        </p:txBody>
      </p:sp>
    </p:spTree>
    <p:extLst>
      <p:ext uri="{BB962C8B-B14F-4D97-AF65-F5344CB8AC3E}">
        <p14:creationId xmlns:p14="http://schemas.microsoft.com/office/powerpoint/2010/main" val="1747140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9</a:t>
            </a:fld>
            <a:endParaRPr lang="en-AU"/>
          </a:p>
        </p:txBody>
      </p:sp>
    </p:spTree>
    <p:extLst>
      <p:ext uri="{BB962C8B-B14F-4D97-AF65-F5344CB8AC3E}">
        <p14:creationId xmlns:p14="http://schemas.microsoft.com/office/powerpoint/2010/main" val="3424985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10</a:t>
            </a:fld>
            <a:endParaRPr lang="en-AU"/>
          </a:p>
        </p:txBody>
      </p:sp>
    </p:spTree>
    <p:extLst>
      <p:ext uri="{BB962C8B-B14F-4D97-AF65-F5344CB8AC3E}">
        <p14:creationId xmlns:p14="http://schemas.microsoft.com/office/powerpoint/2010/main" val="2774164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11</a:t>
            </a:fld>
            <a:endParaRPr lang="en-AU"/>
          </a:p>
        </p:txBody>
      </p:sp>
    </p:spTree>
    <p:extLst>
      <p:ext uri="{BB962C8B-B14F-4D97-AF65-F5344CB8AC3E}">
        <p14:creationId xmlns:p14="http://schemas.microsoft.com/office/powerpoint/2010/main" val="1273002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13</a:t>
            </a:fld>
            <a:endParaRPr lang="en-AU"/>
          </a:p>
        </p:txBody>
      </p:sp>
    </p:spTree>
    <p:extLst>
      <p:ext uri="{BB962C8B-B14F-4D97-AF65-F5344CB8AC3E}">
        <p14:creationId xmlns:p14="http://schemas.microsoft.com/office/powerpoint/2010/main" val="675023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15</a:t>
            </a:fld>
            <a:endParaRPr lang="en-AU"/>
          </a:p>
        </p:txBody>
      </p:sp>
    </p:spTree>
    <p:extLst>
      <p:ext uri="{BB962C8B-B14F-4D97-AF65-F5344CB8AC3E}">
        <p14:creationId xmlns:p14="http://schemas.microsoft.com/office/powerpoint/2010/main" val="1380378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16</a:t>
            </a:fld>
            <a:endParaRPr lang="en-AU"/>
          </a:p>
        </p:txBody>
      </p:sp>
    </p:spTree>
    <p:extLst>
      <p:ext uri="{BB962C8B-B14F-4D97-AF65-F5344CB8AC3E}">
        <p14:creationId xmlns:p14="http://schemas.microsoft.com/office/powerpoint/2010/main" val="32977804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a:t>Sons of God: Building the House of God</a:t>
            </a:r>
            <a:endParaRPr lang="en-US" sz="3600" dirty="0"/>
          </a:p>
        </p:txBody>
      </p:sp>
      <p:sp>
        <p:nvSpPr>
          <p:cNvPr id="3" name="Text Placeholder 2"/>
          <p:cNvSpPr>
            <a:spLocks noGrp="1"/>
          </p:cNvSpPr>
          <p:nvPr>
            <p:ph type="body" sz="quarter" idx="10"/>
          </p:nvPr>
        </p:nvSpPr>
        <p:spPr/>
        <p:txBody>
          <a:bodyPr/>
          <a:lstStyle/>
          <a:p>
            <a:r>
              <a:rPr lang="en-US" dirty="0"/>
              <a:t>Luke 7:1-10</a:t>
            </a:r>
          </a:p>
        </p:txBody>
      </p:sp>
      <p:sp>
        <p:nvSpPr>
          <p:cNvPr id="4" name="Text Placeholder 3"/>
          <p:cNvSpPr>
            <a:spLocks noGrp="1"/>
          </p:cNvSpPr>
          <p:nvPr>
            <p:ph type="body" sz="quarter" idx="12"/>
          </p:nvPr>
        </p:nvSpPr>
        <p:spPr/>
        <p:txBody>
          <a:bodyPr/>
          <a:lstStyle/>
          <a:p>
            <a:r>
              <a:rPr lang="en-US" dirty="0"/>
              <a:t>23/07/17</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Acts 13:22</a:t>
            </a:r>
          </a:p>
        </p:txBody>
      </p:sp>
      <p:sp>
        <p:nvSpPr>
          <p:cNvPr id="3" name="Content Placeholder 2"/>
          <p:cNvSpPr>
            <a:spLocks noGrp="1"/>
          </p:cNvSpPr>
          <p:nvPr>
            <p:ph idx="1"/>
          </p:nvPr>
        </p:nvSpPr>
        <p:spPr/>
        <p:txBody>
          <a:bodyPr>
            <a:normAutofit/>
          </a:bodyPr>
          <a:lstStyle/>
          <a:p>
            <a:pPr marL="0" indent="0">
              <a:buNone/>
            </a:pPr>
            <a:r>
              <a:rPr lang="en-AU" dirty="0"/>
              <a:t>And when He had removed him, </a:t>
            </a:r>
          </a:p>
          <a:p>
            <a:pPr marL="0" indent="0">
              <a:buNone/>
            </a:pPr>
            <a:r>
              <a:rPr lang="en-AU" dirty="0"/>
              <a:t>He raised up for them David as king, </a:t>
            </a:r>
          </a:p>
          <a:p>
            <a:pPr marL="0" indent="0">
              <a:buNone/>
            </a:pPr>
            <a:r>
              <a:rPr lang="en-AU" dirty="0"/>
              <a:t>to whom also He gave testimony and said, </a:t>
            </a:r>
          </a:p>
          <a:p>
            <a:pPr marL="0" indent="0">
              <a:buNone/>
            </a:pPr>
            <a:r>
              <a:rPr lang="en-AU" dirty="0"/>
              <a:t>‘I have found David the son of Jesse, </a:t>
            </a:r>
          </a:p>
          <a:p>
            <a:pPr marL="0" indent="0">
              <a:buNone/>
            </a:pPr>
            <a:r>
              <a:rPr lang="en-AU" dirty="0"/>
              <a:t>a man after </a:t>
            </a:r>
            <a:r>
              <a:rPr lang="en-AU" u="sng" dirty="0"/>
              <a:t>My own heart</a:t>
            </a:r>
            <a:r>
              <a:rPr lang="en-AU" dirty="0"/>
              <a:t>, </a:t>
            </a:r>
          </a:p>
          <a:p>
            <a:pPr marL="0" indent="0">
              <a:buNone/>
            </a:pPr>
            <a:r>
              <a:rPr lang="en-AU" dirty="0"/>
              <a:t>who will do all My will.</a:t>
            </a:r>
          </a:p>
        </p:txBody>
      </p:sp>
      <p:pic>
        <p:nvPicPr>
          <p:cNvPr id="4" name="Picture 3"/>
          <p:cNvPicPr>
            <a:picLocks noChangeAspect="1"/>
          </p:cNvPicPr>
          <p:nvPr/>
        </p:nvPicPr>
        <p:blipFill>
          <a:blip r:embed="rId3"/>
          <a:stretch>
            <a:fillRect/>
          </a:stretch>
        </p:blipFill>
        <p:spPr>
          <a:xfrm>
            <a:off x="5868145" y="3582145"/>
            <a:ext cx="3275856" cy="3275856"/>
          </a:xfrm>
          <a:prstGeom prst="rect">
            <a:avLst/>
          </a:prstGeom>
        </p:spPr>
      </p:pic>
    </p:spTree>
    <p:extLst>
      <p:ext uri="{BB962C8B-B14F-4D97-AF65-F5344CB8AC3E}">
        <p14:creationId xmlns:p14="http://schemas.microsoft.com/office/powerpoint/2010/main" val="40323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3CCEC-8976-40F0-BFB4-A35593D851DB}"/>
              </a:ext>
            </a:extLst>
          </p:cNvPr>
          <p:cNvSpPr>
            <a:spLocks noGrp="1"/>
          </p:cNvSpPr>
          <p:nvPr>
            <p:ph type="title"/>
          </p:nvPr>
        </p:nvSpPr>
        <p:spPr/>
        <p:txBody>
          <a:bodyPr/>
          <a:lstStyle/>
          <a:p>
            <a:r>
              <a:rPr lang="en-AU" dirty="0"/>
              <a:t>1 </a:t>
            </a:r>
            <a:r>
              <a:rPr lang="en-AU" dirty="0" err="1"/>
              <a:t>Chro</a:t>
            </a:r>
            <a:r>
              <a:rPr lang="en-AU" dirty="0"/>
              <a:t> 29:1-3</a:t>
            </a:r>
          </a:p>
        </p:txBody>
      </p:sp>
      <p:sp>
        <p:nvSpPr>
          <p:cNvPr id="3" name="Content Placeholder 2">
            <a:extLst>
              <a:ext uri="{FF2B5EF4-FFF2-40B4-BE49-F238E27FC236}">
                <a16:creationId xmlns:a16="http://schemas.microsoft.com/office/drawing/2014/main" id="{727B7446-DC7B-413E-A558-B000643C62DA}"/>
              </a:ext>
            </a:extLst>
          </p:cNvPr>
          <p:cNvSpPr>
            <a:spLocks noGrp="1"/>
          </p:cNvSpPr>
          <p:nvPr>
            <p:ph idx="1"/>
          </p:nvPr>
        </p:nvSpPr>
        <p:spPr>
          <a:xfrm>
            <a:off x="107504" y="836712"/>
            <a:ext cx="8856983" cy="5544616"/>
          </a:xfrm>
        </p:spPr>
        <p:txBody>
          <a:bodyPr>
            <a:normAutofit/>
          </a:bodyPr>
          <a:lstStyle/>
          <a:p>
            <a:pPr marL="0" indent="0">
              <a:lnSpc>
                <a:spcPct val="90000"/>
              </a:lnSpc>
              <a:spcBef>
                <a:spcPts val="0"/>
              </a:spcBef>
              <a:buNone/>
            </a:pPr>
            <a:r>
              <a:rPr lang="en-AU" sz="2800" dirty="0"/>
              <a:t>Furthermore King David said to all the assembly: “My son Solomon, whom alone God has chosen, is young and inexperienced; and the work is great, because the temple is not for man but for the Lord God. Now for the house of my God I have prepared with all my might: </a:t>
            </a:r>
            <a:r>
              <a:rPr lang="en-AU" sz="2200" dirty="0">
                <a:solidFill>
                  <a:schemeClr val="bg1">
                    <a:lumMod val="50000"/>
                  </a:schemeClr>
                </a:solidFill>
              </a:rPr>
              <a:t>gold for things to be made of gold, silver for things of silver, bronze for things of bronze, iron for things of iron, wood for things of wood, onyx stones, stones to be set, glistening stones of various </a:t>
            </a:r>
            <a:r>
              <a:rPr lang="en-AU" sz="2200" dirty="0" err="1">
                <a:solidFill>
                  <a:schemeClr val="bg1">
                    <a:lumMod val="50000"/>
                  </a:schemeClr>
                </a:solidFill>
              </a:rPr>
              <a:t>colors</a:t>
            </a:r>
            <a:r>
              <a:rPr lang="en-AU" sz="2200" dirty="0">
                <a:solidFill>
                  <a:schemeClr val="bg1">
                    <a:lumMod val="50000"/>
                  </a:schemeClr>
                </a:solidFill>
              </a:rPr>
              <a:t>, all kinds of precious stones, and marble slabs in abundance.</a:t>
            </a:r>
            <a:r>
              <a:rPr lang="en-AU" sz="2800" dirty="0">
                <a:solidFill>
                  <a:schemeClr val="bg1">
                    <a:lumMod val="50000"/>
                  </a:schemeClr>
                </a:solidFill>
              </a:rPr>
              <a:t> </a:t>
            </a:r>
            <a:r>
              <a:rPr lang="en-AU" sz="2800" dirty="0"/>
              <a:t>Moreover, because I have </a:t>
            </a:r>
            <a:r>
              <a:rPr lang="en-AU" sz="2800" u="sng" dirty="0"/>
              <a:t>set my affection on the house of my God, I have given to the house of my God</a:t>
            </a:r>
            <a:r>
              <a:rPr lang="en-AU" sz="2800" dirty="0"/>
              <a:t>, over and above all that I have prepared for the holy house, my own special treasure of gold and silver:</a:t>
            </a:r>
          </a:p>
        </p:txBody>
      </p:sp>
    </p:spTree>
    <p:extLst>
      <p:ext uri="{BB962C8B-B14F-4D97-AF65-F5344CB8AC3E}">
        <p14:creationId xmlns:p14="http://schemas.microsoft.com/office/powerpoint/2010/main" val="3608299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744754-31E8-45D8-8157-225711D50DE3}"/>
              </a:ext>
            </a:extLst>
          </p:cNvPr>
          <p:cNvSpPr>
            <a:spLocks noGrp="1"/>
          </p:cNvSpPr>
          <p:nvPr>
            <p:ph idx="1"/>
          </p:nvPr>
        </p:nvSpPr>
        <p:spPr>
          <a:xfrm>
            <a:off x="35496" y="-27384"/>
            <a:ext cx="9145016" cy="6381328"/>
          </a:xfrm>
        </p:spPr>
        <p:txBody>
          <a:bodyPr>
            <a:normAutofit/>
          </a:bodyPr>
          <a:lstStyle/>
          <a:p>
            <a:r>
              <a:rPr lang="en-AU" sz="3600" b="1" dirty="0">
                <a:effectLst>
                  <a:outerShdw blurRad="38100" dist="38100" dir="2700000" algn="tl">
                    <a:srgbClr val="000000">
                      <a:alpha val="43137"/>
                    </a:srgbClr>
                  </a:outerShdw>
                </a:effectLst>
              </a:rPr>
              <a:t>CHURCH UNUSUAL!</a:t>
            </a:r>
          </a:p>
          <a:p>
            <a:pPr lvl="1"/>
            <a:r>
              <a:rPr lang="en-AU" sz="3000" b="1" dirty="0">
                <a:effectLst>
                  <a:outerShdw blurRad="38100" dist="38100" dir="2700000" algn="tl">
                    <a:srgbClr val="000000">
                      <a:alpha val="43137"/>
                    </a:srgbClr>
                  </a:outerShdw>
                </a:effectLst>
              </a:rPr>
              <a:t>A habitation for God to move, manifest and transact freely &amp; fully</a:t>
            </a:r>
          </a:p>
          <a:p>
            <a:r>
              <a:rPr lang="en-AU" dirty="0"/>
              <a:t>God’s “dwelling” on earth</a:t>
            </a:r>
            <a:br>
              <a:rPr lang="en-AU" dirty="0"/>
            </a:br>
            <a:r>
              <a:rPr lang="en-AU" sz="2800" i="1" dirty="0"/>
              <a:t>Heb 3:6  but Christ is faithful over God's house as a son. And we are his house, if indeed we hold fast our confidence and our boasting in our hope. </a:t>
            </a:r>
          </a:p>
          <a:p>
            <a:r>
              <a:rPr lang="en-AU" dirty="0"/>
              <a:t>God’s “dwelling” in us</a:t>
            </a:r>
            <a:br>
              <a:rPr lang="en-AU" dirty="0"/>
            </a:br>
            <a:r>
              <a:rPr lang="en-AU" sz="2800" i="1" dirty="0"/>
              <a:t>1 Cor 6:19-20  Or do you not know that your body is a temple of the Holy Spirit in you, whom you have of God? And you are not your own, for you are bought with a price. Therefore glorify God in your body and in your spirit, which are God’s.</a:t>
            </a:r>
          </a:p>
          <a:p>
            <a:endParaRPr lang="en-AU" sz="1100" i="1" dirty="0"/>
          </a:p>
        </p:txBody>
      </p:sp>
    </p:spTree>
    <p:extLst>
      <p:ext uri="{BB962C8B-B14F-4D97-AF65-F5344CB8AC3E}">
        <p14:creationId xmlns:p14="http://schemas.microsoft.com/office/powerpoint/2010/main" val="3175315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9A0145-CB18-4150-B080-2D36E76BB289}"/>
              </a:ext>
            </a:extLst>
          </p:cNvPr>
          <p:cNvPicPr>
            <a:picLocks noChangeAspect="1"/>
          </p:cNvPicPr>
          <p:nvPr/>
        </p:nvPicPr>
        <p:blipFill>
          <a:blip r:embed="rId3"/>
          <a:stretch>
            <a:fillRect/>
          </a:stretch>
        </p:blipFill>
        <p:spPr>
          <a:xfrm>
            <a:off x="35496" y="908720"/>
            <a:ext cx="9145016" cy="5151693"/>
          </a:xfrm>
          <a:prstGeom prst="rect">
            <a:avLst/>
          </a:prstGeom>
        </p:spPr>
      </p:pic>
      <p:sp>
        <p:nvSpPr>
          <p:cNvPr id="4" name="Title 1">
            <a:extLst>
              <a:ext uri="{FF2B5EF4-FFF2-40B4-BE49-F238E27FC236}">
                <a16:creationId xmlns:a16="http://schemas.microsoft.com/office/drawing/2014/main" id="{DB72E681-C004-4494-98C8-8A99C798E4FE}"/>
              </a:ext>
            </a:extLst>
          </p:cNvPr>
          <p:cNvSpPr txBox="1">
            <a:spLocks/>
          </p:cNvSpPr>
          <p:nvPr/>
        </p:nvSpPr>
        <p:spPr>
          <a:xfrm>
            <a:off x="107504" y="188640"/>
            <a:ext cx="9073008" cy="63146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1" kern="1200" baseline="0">
                <a:solidFill>
                  <a:schemeClr val="tx1"/>
                </a:solidFill>
                <a:latin typeface="Century Gothic" panose="020B0502020202020204" pitchFamily="34" charset="0"/>
                <a:ea typeface="+mj-ea"/>
                <a:cs typeface="Arial" pitchFamily="34" charset="0"/>
              </a:defRPr>
            </a:lvl1pPr>
          </a:lstStyle>
          <a:p>
            <a:r>
              <a:rPr lang="en-AU" dirty="0"/>
              <a:t>1 Pet 2:1-5</a:t>
            </a:r>
          </a:p>
        </p:txBody>
      </p:sp>
      <p:sp>
        <p:nvSpPr>
          <p:cNvPr id="5" name="Content Placeholder 2">
            <a:extLst>
              <a:ext uri="{FF2B5EF4-FFF2-40B4-BE49-F238E27FC236}">
                <a16:creationId xmlns:a16="http://schemas.microsoft.com/office/drawing/2014/main" id="{1E7B18E9-ACCC-4836-A46E-23A1E72597BC}"/>
              </a:ext>
            </a:extLst>
          </p:cNvPr>
          <p:cNvSpPr txBox="1">
            <a:spLocks/>
          </p:cNvSpPr>
          <p:nvPr/>
        </p:nvSpPr>
        <p:spPr>
          <a:xfrm>
            <a:off x="35496" y="908720"/>
            <a:ext cx="9145016" cy="5184576"/>
          </a:xfrm>
          <a:prstGeom prst="rect">
            <a:avLst/>
          </a:prstGeom>
          <a:solidFill>
            <a:schemeClr val="tx1">
              <a:alpha val="25000"/>
            </a:schemeClr>
          </a:solidFill>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Rounded MT Bold" panose="020F07040305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Rounded MT Bold" panose="020F07040305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Rounded MT Bold" panose="020F07040305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AU" dirty="0">
                <a:solidFill>
                  <a:schemeClr val="bg1"/>
                </a:solidFill>
              </a:rPr>
              <a:t>Therefore, laying aside all malice, all deceit, hypocrisy, envy, and all evil speaking, as newborn babes, desire the pure milk of the word, that you may grow thereby, if indeed you have tasted that the Lord is gracious.</a:t>
            </a:r>
          </a:p>
          <a:p>
            <a:pPr marL="0" indent="0">
              <a:buNone/>
            </a:pPr>
            <a:r>
              <a:rPr lang="en-AU" dirty="0">
                <a:solidFill>
                  <a:schemeClr val="bg1"/>
                </a:solidFill>
              </a:rPr>
              <a:t>Coming to Him as to a living stone, rejected indeed by men, but chosen by God and precious, you also, as living stones, are being built up a spiritual house, a holy priesthood, to offer up spiritual sacrifices acceptable to God through Jesus Christ.</a:t>
            </a:r>
          </a:p>
        </p:txBody>
      </p:sp>
    </p:spTree>
    <p:extLst>
      <p:ext uri="{BB962C8B-B14F-4D97-AF65-F5344CB8AC3E}">
        <p14:creationId xmlns:p14="http://schemas.microsoft.com/office/powerpoint/2010/main" val="2519748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C7BA5-C4C2-4203-A827-BAB29CB59DA4}"/>
              </a:ext>
            </a:extLst>
          </p:cNvPr>
          <p:cNvSpPr>
            <a:spLocks noGrp="1"/>
          </p:cNvSpPr>
          <p:nvPr>
            <p:ph type="title"/>
          </p:nvPr>
        </p:nvSpPr>
        <p:spPr>
          <a:xfrm>
            <a:off x="251520" y="16778"/>
            <a:ext cx="8712968" cy="1052736"/>
          </a:xfrm>
        </p:spPr>
        <p:txBody>
          <a:bodyPr/>
          <a:lstStyle/>
          <a:p>
            <a:r>
              <a:rPr lang="en-AU" dirty="0"/>
              <a:t>Building His House</a:t>
            </a:r>
          </a:p>
        </p:txBody>
      </p:sp>
      <p:sp>
        <p:nvSpPr>
          <p:cNvPr id="3" name="Content Placeholder 2">
            <a:extLst>
              <a:ext uri="{FF2B5EF4-FFF2-40B4-BE49-F238E27FC236}">
                <a16:creationId xmlns:a16="http://schemas.microsoft.com/office/drawing/2014/main" id="{643D1383-A6C2-4C45-8C90-CBAAF197EFE0}"/>
              </a:ext>
            </a:extLst>
          </p:cNvPr>
          <p:cNvSpPr>
            <a:spLocks noGrp="1"/>
          </p:cNvSpPr>
          <p:nvPr>
            <p:ph idx="1"/>
          </p:nvPr>
        </p:nvSpPr>
        <p:spPr/>
        <p:txBody>
          <a:bodyPr/>
          <a:lstStyle/>
          <a:p>
            <a:pPr marL="514350" indent="-514350">
              <a:buAutoNum type="arabicParenR"/>
            </a:pPr>
            <a:r>
              <a:rPr lang="en-AU" dirty="0"/>
              <a:t>David (1 </a:t>
            </a:r>
            <a:r>
              <a:rPr lang="en-AU" dirty="0" err="1"/>
              <a:t>Chro</a:t>
            </a:r>
            <a:r>
              <a:rPr lang="en-AU" dirty="0"/>
              <a:t> 29:3)</a:t>
            </a:r>
            <a:br>
              <a:rPr lang="en-AU" dirty="0"/>
            </a:br>
            <a:r>
              <a:rPr lang="en-AU" dirty="0"/>
              <a:t>- Release finances and resources</a:t>
            </a:r>
          </a:p>
          <a:p>
            <a:pPr marL="0" indent="0">
              <a:buNone/>
            </a:pPr>
            <a:endParaRPr lang="en-AU" dirty="0"/>
          </a:p>
          <a:p>
            <a:pPr marL="0" indent="0">
              <a:buNone/>
            </a:pPr>
            <a:r>
              <a:rPr lang="en-AU" dirty="0"/>
              <a:t>*If we build His House, He will build ours</a:t>
            </a:r>
          </a:p>
          <a:p>
            <a:pPr marL="0" indent="0">
              <a:buNone/>
            </a:pPr>
            <a:r>
              <a:rPr lang="en-AU" dirty="0"/>
              <a:t>1 Kings 17:23-26</a:t>
            </a:r>
          </a:p>
          <a:p>
            <a:pPr marL="0" indent="0">
              <a:buNone/>
            </a:pPr>
            <a:r>
              <a:rPr lang="en-AU" dirty="0"/>
              <a:t>Generational blessing</a:t>
            </a:r>
          </a:p>
          <a:p>
            <a:pPr marL="0" indent="0">
              <a:buNone/>
            </a:pPr>
            <a:endParaRPr lang="en-AU" dirty="0"/>
          </a:p>
        </p:txBody>
      </p:sp>
    </p:spTree>
    <p:extLst>
      <p:ext uri="{BB962C8B-B14F-4D97-AF65-F5344CB8AC3E}">
        <p14:creationId xmlns:p14="http://schemas.microsoft.com/office/powerpoint/2010/main" val="2425051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C7BA5-C4C2-4203-A827-BAB29CB59DA4}"/>
              </a:ext>
            </a:extLst>
          </p:cNvPr>
          <p:cNvSpPr>
            <a:spLocks noGrp="1"/>
          </p:cNvSpPr>
          <p:nvPr>
            <p:ph type="title"/>
          </p:nvPr>
        </p:nvSpPr>
        <p:spPr>
          <a:xfrm>
            <a:off x="251520" y="16778"/>
            <a:ext cx="8712968" cy="1052736"/>
          </a:xfrm>
        </p:spPr>
        <p:txBody>
          <a:bodyPr/>
          <a:lstStyle/>
          <a:p>
            <a:r>
              <a:rPr lang="en-AU" dirty="0"/>
              <a:t>Building His House</a:t>
            </a:r>
          </a:p>
        </p:txBody>
      </p:sp>
      <p:sp>
        <p:nvSpPr>
          <p:cNvPr id="3" name="Content Placeholder 2">
            <a:extLst>
              <a:ext uri="{FF2B5EF4-FFF2-40B4-BE49-F238E27FC236}">
                <a16:creationId xmlns:a16="http://schemas.microsoft.com/office/drawing/2014/main" id="{643D1383-A6C2-4C45-8C90-CBAAF197EFE0}"/>
              </a:ext>
            </a:extLst>
          </p:cNvPr>
          <p:cNvSpPr>
            <a:spLocks noGrp="1"/>
          </p:cNvSpPr>
          <p:nvPr>
            <p:ph idx="1"/>
          </p:nvPr>
        </p:nvSpPr>
        <p:spPr/>
        <p:txBody>
          <a:bodyPr>
            <a:normAutofit/>
          </a:bodyPr>
          <a:lstStyle/>
          <a:p>
            <a:pPr marL="0" indent="0">
              <a:buNone/>
            </a:pPr>
            <a:r>
              <a:rPr lang="en-AU" dirty="0"/>
              <a:t>2) The </a:t>
            </a:r>
            <a:r>
              <a:rPr lang="en-AU" dirty="0" err="1"/>
              <a:t>Shunammite</a:t>
            </a:r>
            <a:r>
              <a:rPr lang="en-AU" dirty="0"/>
              <a:t> woman (2 King 4:8-37)</a:t>
            </a:r>
            <a:br>
              <a:rPr lang="en-AU" dirty="0"/>
            </a:br>
            <a:r>
              <a:rPr lang="en-AU" dirty="0"/>
              <a:t>- </a:t>
            </a:r>
            <a:r>
              <a:rPr lang="en-AU" i="1" dirty="0"/>
              <a:t>“let us make a small upper room…”</a:t>
            </a:r>
          </a:p>
          <a:p>
            <a:pPr marL="0" indent="0">
              <a:buNone/>
            </a:pPr>
            <a:r>
              <a:rPr lang="en-AU" dirty="0"/>
              <a:t>- Open her house for God’s purpose and for man representing God.</a:t>
            </a:r>
          </a:p>
          <a:p>
            <a:pPr marL="0" indent="0">
              <a:buNone/>
            </a:pPr>
            <a:r>
              <a:rPr lang="en-AU" dirty="0"/>
              <a:t>v16 *Prophetic Word (blessing) released</a:t>
            </a:r>
          </a:p>
          <a:p>
            <a:pPr marL="0" indent="0">
              <a:buNone/>
            </a:pPr>
            <a:r>
              <a:rPr lang="en-AU" i="1" dirty="0"/>
              <a:t>“At this season, about this time next year, you shall embrace a son”</a:t>
            </a:r>
            <a:br>
              <a:rPr lang="en-AU" i="1" dirty="0"/>
            </a:br>
            <a:r>
              <a:rPr lang="en-AU" dirty="0"/>
              <a:t>v35 *Healing released</a:t>
            </a:r>
            <a:endParaRPr lang="en-AU" i="1" dirty="0"/>
          </a:p>
          <a:p>
            <a:pPr marL="0" indent="0">
              <a:buNone/>
            </a:pPr>
            <a:endParaRPr lang="en-AU" dirty="0"/>
          </a:p>
        </p:txBody>
      </p:sp>
      <p:pic>
        <p:nvPicPr>
          <p:cNvPr id="5" name="Picture 4">
            <a:extLst>
              <a:ext uri="{FF2B5EF4-FFF2-40B4-BE49-F238E27FC236}">
                <a16:creationId xmlns:a16="http://schemas.microsoft.com/office/drawing/2014/main" id="{785B1B2B-CA54-4DDA-B51C-CBC115553BAA}"/>
              </a:ext>
            </a:extLst>
          </p:cNvPr>
          <p:cNvPicPr>
            <a:picLocks noChangeAspect="1"/>
          </p:cNvPicPr>
          <p:nvPr/>
        </p:nvPicPr>
        <p:blipFill>
          <a:blip r:embed="rId3"/>
          <a:stretch>
            <a:fillRect/>
          </a:stretch>
        </p:blipFill>
        <p:spPr>
          <a:xfrm>
            <a:off x="5652120" y="4503365"/>
            <a:ext cx="3491880" cy="2354636"/>
          </a:xfrm>
          <a:prstGeom prst="rect">
            <a:avLst/>
          </a:prstGeom>
        </p:spPr>
      </p:pic>
    </p:spTree>
    <p:extLst>
      <p:ext uri="{BB962C8B-B14F-4D97-AF65-F5344CB8AC3E}">
        <p14:creationId xmlns:p14="http://schemas.microsoft.com/office/powerpoint/2010/main" val="409857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C7BA5-C4C2-4203-A827-BAB29CB59DA4}"/>
              </a:ext>
            </a:extLst>
          </p:cNvPr>
          <p:cNvSpPr>
            <a:spLocks noGrp="1"/>
          </p:cNvSpPr>
          <p:nvPr>
            <p:ph type="title"/>
          </p:nvPr>
        </p:nvSpPr>
        <p:spPr>
          <a:xfrm>
            <a:off x="251520" y="16778"/>
            <a:ext cx="8712968" cy="1052736"/>
          </a:xfrm>
        </p:spPr>
        <p:txBody>
          <a:bodyPr/>
          <a:lstStyle/>
          <a:p>
            <a:r>
              <a:rPr lang="en-AU" dirty="0"/>
              <a:t>Building His House</a:t>
            </a:r>
          </a:p>
        </p:txBody>
      </p:sp>
      <p:sp>
        <p:nvSpPr>
          <p:cNvPr id="3" name="Content Placeholder 2">
            <a:extLst>
              <a:ext uri="{FF2B5EF4-FFF2-40B4-BE49-F238E27FC236}">
                <a16:creationId xmlns:a16="http://schemas.microsoft.com/office/drawing/2014/main" id="{643D1383-A6C2-4C45-8C90-CBAAF197EFE0}"/>
              </a:ext>
            </a:extLst>
          </p:cNvPr>
          <p:cNvSpPr>
            <a:spLocks noGrp="1"/>
          </p:cNvSpPr>
          <p:nvPr>
            <p:ph idx="1"/>
          </p:nvPr>
        </p:nvSpPr>
        <p:spPr/>
        <p:txBody>
          <a:bodyPr/>
          <a:lstStyle/>
          <a:p>
            <a:pPr marL="0" indent="0">
              <a:buNone/>
            </a:pPr>
            <a:r>
              <a:rPr lang="en-AU" dirty="0"/>
              <a:t>3) The midwives in Egypt (Exo 1:17-21)</a:t>
            </a:r>
            <a:br>
              <a:rPr lang="en-AU" dirty="0"/>
            </a:br>
            <a:r>
              <a:rPr lang="en-AU" dirty="0"/>
              <a:t>- Feared God and protected God’s people</a:t>
            </a:r>
          </a:p>
          <a:p>
            <a:pPr marL="0" indent="0">
              <a:buNone/>
            </a:pPr>
            <a:endParaRPr lang="en-AU" dirty="0"/>
          </a:p>
          <a:p>
            <a:pPr marL="0" indent="0">
              <a:buNone/>
            </a:pPr>
            <a:r>
              <a:rPr lang="en-AU" dirty="0"/>
              <a:t>*God gave them households (families)</a:t>
            </a:r>
            <a:endParaRPr lang="en-AU" i="1" dirty="0"/>
          </a:p>
          <a:p>
            <a:pPr marL="0" indent="0">
              <a:buNone/>
            </a:pPr>
            <a:endParaRPr lang="en-AU" dirty="0"/>
          </a:p>
        </p:txBody>
      </p:sp>
    </p:spTree>
    <p:extLst>
      <p:ext uri="{BB962C8B-B14F-4D97-AF65-F5344CB8AC3E}">
        <p14:creationId xmlns:p14="http://schemas.microsoft.com/office/powerpoint/2010/main" val="1966766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C7BA5-C4C2-4203-A827-BAB29CB59DA4}"/>
              </a:ext>
            </a:extLst>
          </p:cNvPr>
          <p:cNvSpPr>
            <a:spLocks noGrp="1"/>
          </p:cNvSpPr>
          <p:nvPr>
            <p:ph type="title"/>
          </p:nvPr>
        </p:nvSpPr>
        <p:spPr>
          <a:xfrm>
            <a:off x="251520" y="16778"/>
            <a:ext cx="8712968" cy="1052736"/>
          </a:xfrm>
        </p:spPr>
        <p:txBody>
          <a:bodyPr/>
          <a:lstStyle/>
          <a:p>
            <a:r>
              <a:rPr lang="en-AU" dirty="0"/>
              <a:t>Building His House</a:t>
            </a:r>
          </a:p>
        </p:txBody>
      </p:sp>
      <p:sp>
        <p:nvSpPr>
          <p:cNvPr id="3" name="Content Placeholder 2">
            <a:extLst>
              <a:ext uri="{FF2B5EF4-FFF2-40B4-BE49-F238E27FC236}">
                <a16:creationId xmlns:a16="http://schemas.microsoft.com/office/drawing/2014/main" id="{643D1383-A6C2-4C45-8C90-CBAAF197EFE0}"/>
              </a:ext>
            </a:extLst>
          </p:cNvPr>
          <p:cNvSpPr>
            <a:spLocks noGrp="1"/>
          </p:cNvSpPr>
          <p:nvPr>
            <p:ph idx="1"/>
          </p:nvPr>
        </p:nvSpPr>
        <p:spPr/>
        <p:txBody>
          <a:bodyPr>
            <a:normAutofit/>
          </a:bodyPr>
          <a:lstStyle/>
          <a:p>
            <a:pPr marL="0" indent="0">
              <a:buNone/>
            </a:pPr>
            <a:r>
              <a:rPr lang="en-AU" dirty="0"/>
              <a:t>4) The Israelites who returned to Jerusalem (by Cyrus) to rebuild the temple  Hag 1:2-11 – Use the resources to build their own house.</a:t>
            </a:r>
          </a:p>
          <a:p>
            <a:pPr marL="0" indent="0">
              <a:buNone/>
            </a:pPr>
            <a:endParaRPr lang="en-AU" dirty="0"/>
          </a:p>
          <a:p>
            <a:pPr marL="0" indent="0">
              <a:buNone/>
            </a:pPr>
            <a:r>
              <a:rPr lang="en-AU" dirty="0"/>
              <a:t>*Hag 2:18-19  The moment we build His house, something has already started in the spiritual realm (seed planted).</a:t>
            </a:r>
          </a:p>
          <a:p>
            <a:pPr marL="0" indent="0">
              <a:buNone/>
            </a:pPr>
            <a:endParaRPr lang="en-AU" dirty="0"/>
          </a:p>
        </p:txBody>
      </p:sp>
    </p:spTree>
    <p:extLst>
      <p:ext uri="{BB962C8B-B14F-4D97-AF65-F5344CB8AC3E}">
        <p14:creationId xmlns:p14="http://schemas.microsoft.com/office/powerpoint/2010/main" val="721742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C7BA5-C4C2-4203-A827-BAB29CB59DA4}"/>
              </a:ext>
            </a:extLst>
          </p:cNvPr>
          <p:cNvSpPr>
            <a:spLocks noGrp="1"/>
          </p:cNvSpPr>
          <p:nvPr>
            <p:ph type="title"/>
          </p:nvPr>
        </p:nvSpPr>
        <p:spPr>
          <a:xfrm>
            <a:off x="251520" y="16778"/>
            <a:ext cx="8712968" cy="1052736"/>
          </a:xfrm>
        </p:spPr>
        <p:txBody>
          <a:bodyPr/>
          <a:lstStyle/>
          <a:p>
            <a:r>
              <a:rPr lang="en-AU" dirty="0"/>
              <a:t>Building His House</a:t>
            </a:r>
          </a:p>
        </p:txBody>
      </p:sp>
      <p:sp>
        <p:nvSpPr>
          <p:cNvPr id="3" name="Content Placeholder 2">
            <a:extLst>
              <a:ext uri="{FF2B5EF4-FFF2-40B4-BE49-F238E27FC236}">
                <a16:creationId xmlns:a16="http://schemas.microsoft.com/office/drawing/2014/main" id="{643D1383-A6C2-4C45-8C90-CBAAF197EFE0}"/>
              </a:ext>
            </a:extLst>
          </p:cNvPr>
          <p:cNvSpPr>
            <a:spLocks noGrp="1"/>
          </p:cNvSpPr>
          <p:nvPr>
            <p:ph idx="1"/>
          </p:nvPr>
        </p:nvSpPr>
        <p:spPr/>
        <p:txBody>
          <a:bodyPr>
            <a:normAutofit/>
          </a:bodyPr>
          <a:lstStyle/>
          <a:p>
            <a:pPr marL="0" indent="0">
              <a:buNone/>
            </a:pPr>
            <a:r>
              <a:rPr lang="en-AU" dirty="0"/>
              <a:t>5) The Centurion (Luke 7:1-10)</a:t>
            </a:r>
            <a:br>
              <a:rPr lang="en-AU" dirty="0"/>
            </a:br>
            <a:r>
              <a:rPr lang="en-AU" i="1" dirty="0"/>
              <a:t>- “he loves our nation, and he is the one who built us our synagogue.”</a:t>
            </a:r>
          </a:p>
          <a:p>
            <a:pPr marL="0" indent="0">
              <a:buNone/>
            </a:pPr>
            <a:endParaRPr lang="en-AU" i="1" dirty="0"/>
          </a:p>
          <a:p>
            <a:pPr marL="0" indent="0">
              <a:buNone/>
            </a:pPr>
            <a:r>
              <a:rPr lang="en-AU" dirty="0"/>
              <a:t>*Jesus was moved and released blessing to him (a Gentile) even though it was not time for the Gentiles yet.</a:t>
            </a:r>
          </a:p>
          <a:p>
            <a:pPr marL="0" indent="0">
              <a:buNone/>
            </a:pPr>
            <a:endParaRPr lang="en-AU" dirty="0"/>
          </a:p>
        </p:txBody>
      </p:sp>
    </p:spTree>
    <p:extLst>
      <p:ext uri="{BB962C8B-B14F-4D97-AF65-F5344CB8AC3E}">
        <p14:creationId xmlns:p14="http://schemas.microsoft.com/office/powerpoint/2010/main" val="2941316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A4B18-C67F-44ED-988B-0130664321E5}"/>
              </a:ext>
            </a:extLst>
          </p:cNvPr>
          <p:cNvSpPr>
            <a:spLocks noGrp="1"/>
          </p:cNvSpPr>
          <p:nvPr>
            <p:ph type="title"/>
          </p:nvPr>
        </p:nvSpPr>
        <p:spPr/>
        <p:txBody>
          <a:bodyPr/>
          <a:lstStyle/>
          <a:p>
            <a:r>
              <a:rPr lang="en-AU" dirty="0"/>
              <a:t>Blessings on the Centurion</a:t>
            </a:r>
          </a:p>
        </p:txBody>
      </p:sp>
      <p:sp>
        <p:nvSpPr>
          <p:cNvPr id="3" name="Content Placeholder 2">
            <a:extLst>
              <a:ext uri="{FF2B5EF4-FFF2-40B4-BE49-F238E27FC236}">
                <a16:creationId xmlns:a16="http://schemas.microsoft.com/office/drawing/2014/main" id="{075C2C29-E4A3-44E3-8A9C-B0A73B3DF80D}"/>
              </a:ext>
            </a:extLst>
          </p:cNvPr>
          <p:cNvSpPr>
            <a:spLocks noGrp="1"/>
          </p:cNvSpPr>
          <p:nvPr>
            <p:ph idx="1"/>
          </p:nvPr>
        </p:nvSpPr>
        <p:spPr>
          <a:xfrm>
            <a:off x="107504" y="1069515"/>
            <a:ext cx="9036496" cy="5239805"/>
          </a:xfrm>
        </p:spPr>
        <p:txBody>
          <a:bodyPr>
            <a:normAutofit/>
          </a:bodyPr>
          <a:lstStyle/>
          <a:p>
            <a:pPr marL="514350" lvl="0" indent="-514350">
              <a:buAutoNum type="arabicPeriod"/>
            </a:pPr>
            <a:r>
              <a:rPr lang="en-AU" dirty="0"/>
              <a:t>His investment in God’s house gave him </a:t>
            </a:r>
            <a:r>
              <a:rPr lang="en-AU" u="sng" dirty="0"/>
              <a:t>drawing rights</a:t>
            </a:r>
            <a:r>
              <a:rPr lang="en-AU" dirty="0"/>
              <a:t> when he needed it. He already done something (Proactive).</a:t>
            </a:r>
            <a:br>
              <a:rPr lang="en-AU" dirty="0"/>
            </a:br>
            <a:r>
              <a:rPr lang="en-AU" dirty="0"/>
              <a:t>- History of obedience with God.</a:t>
            </a:r>
          </a:p>
          <a:p>
            <a:pPr marL="0" lvl="0" indent="0">
              <a:buNone/>
            </a:pPr>
            <a:endParaRPr lang="en-AU" dirty="0"/>
          </a:p>
          <a:p>
            <a:pPr marL="0" lvl="0" indent="0">
              <a:buNone/>
            </a:pPr>
            <a:r>
              <a:rPr lang="en-AU" dirty="0" err="1"/>
              <a:t>Heb</a:t>
            </a:r>
            <a:r>
              <a:rPr lang="en-AU" dirty="0"/>
              <a:t> 6:10 - </a:t>
            </a:r>
            <a:r>
              <a:rPr lang="en-AU" i="1" dirty="0"/>
              <a:t>For God is not unjust to forget your work and labour of love which you have shown toward His name, in that you have ministered to the saints, and do minister.</a:t>
            </a:r>
          </a:p>
        </p:txBody>
      </p:sp>
    </p:spTree>
    <p:extLst>
      <p:ext uri="{BB962C8B-B14F-4D97-AF65-F5344CB8AC3E}">
        <p14:creationId xmlns:p14="http://schemas.microsoft.com/office/powerpoint/2010/main" val="4256437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A4B18-C67F-44ED-988B-0130664321E5}"/>
              </a:ext>
            </a:extLst>
          </p:cNvPr>
          <p:cNvSpPr>
            <a:spLocks noGrp="1"/>
          </p:cNvSpPr>
          <p:nvPr>
            <p:ph type="title"/>
          </p:nvPr>
        </p:nvSpPr>
        <p:spPr/>
        <p:txBody>
          <a:bodyPr/>
          <a:lstStyle/>
          <a:p>
            <a:r>
              <a:rPr lang="en-AU" dirty="0"/>
              <a:t>Blessings on the Centurion</a:t>
            </a:r>
          </a:p>
        </p:txBody>
      </p:sp>
      <p:sp>
        <p:nvSpPr>
          <p:cNvPr id="3" name="Content Placeholder 2">
            <a:extLst>
              <a:ext uri="{FF2B5EF4-FFF2-40B4-BE49-F238E27FC236}">
                <a16:creationId xmlns:a16="http://schemas.microsoft.com/office/drawing/2014/main" id="{075C2C29-E4A3-44E3-8A9C-B0A73B3DF80D}"/>
              </a:ext>
            </a:extLst>
          </p:cNvPr>
          <p:cNvSpPr>
            <a:spLocks noGrp="1"/>
          </p:cNvSpPr>
          <p:nvPr>
            <p:ph idx="1"/>
          </p:nvPr>
        </p:nvSpPr>
        <p:spPr>
          <a:xfrm>
            <a:off x="107504" y="1069515"/>
            <a:ext cx="8856984" cy="5239805"/>
          </a:xfrm>
        </p:spPr>
        <p:txBody>
          <a:bodyPr>
            <a:normAutofit/>
          </a:bodyPr>
          <a:lstStyle/>
          <a:p>
            <a:pPr marL="0" lvl="0" indent="0">
              <a:buNone/>
            </a:pPr>
            <a:r>
              <a:rPr lang="en-AU" dirty="0"/>
              <a:t>2. He reached into tomorrow and got his inheritance ‘earlier’. </a:t>
            </a:r>
            <a:br>
              <a:rPr lang="en-AU" dirty="0"/>
            </a:br>
            <a:r>
              <a:rPr lang="en-AU" dirty="0"/>
              <a:t>- It was not yet for him (a Gentile) but he was able to pull it into his day.</a:t>
            </a:r>
            <a:br>
              <a:rPr lang="en-AU" dirty="0"/>
            </a:br>
            <a:endParaRPr lang="en-AU" dirty="0"/>
          </a:p>
          <a:p>
            <a:pPr marL="0" lvl="0" indent="0">
              <a:buNone/>
            </a:pPr>
            <a:r>
              <a:rPr lang="en-AU" dirty="0"/>
              <a:t>Matt 15:21-28 Jesus healed a woman from Canaan (a Gentile) for her great faith.</a:t>
            </a:r>
            <a:br>
              <a:rPr lang="en-AU" dirty="0"/>
            </a:br>
            <a:r>
              <a:rPr lang="en-AU" dirty="0"/>
              <a:t> </a:t>
            </a:r>
          </a:p>
        </p:txBody>
      </p:sp>
    </p:spTree>
    <p:extLst>
      <p:ext uri="{BB962C8B-B14F-4D97-AF65-F5344CB8AC3E}">
        <p14:creationId xmlns:p14="http://schemas.microsoft.com/office/powerpoint/2010/main" val="1499498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A4B18-C67F-44ED-988B-0130664321E5}"/>
              </a:ext>
            </a:extLst>
          </p:cNvPr>
          <p:cNvSpPr>
            <a:spLocks noGrp="1"/>
          </p:cNvSpPr>
          <p:nvPr>
            <p:ph type="title"/>
          </p:nvPr>
        </p:nvSpPr>
        <p:spPr/>
        <p:txBody>
          <a:bodyPr/>
          <a:lstStyle/>
          <a:p>
            <a:r>
              <a:rPr lang="en-AU" dirty="0"/>
              <a:t>Blessings on the Centurion</a:t>
            </a:r>
          </a:p>
        </p:txBody>
      </p:sp>
      <p:sp>
        <p:nvSpPr>
          <p:cNvPr id="3" name="Content Placeholder 2">
            <a:extLst>
              <a:ext uri="{FF2B5EF4-FFF2-40B4-BE49-F238E27FC236}">
                <a16:creationId xmlns:a16="http://schemas.microsoft.com/office/drawing/2014/main" id="{075C2C29-E4A3-44E3-8A9C-B0A73B3DF80D}"/>
              </a:ext>
            </a:extLst>
          </p:cNvPr>
          <p:cNvSpPr>
            <a:spLocks noGrp="1"/>
          </p:cNvSpPr>
          <p:nvPr>
            <p:ph idx="1"/>
          </p:nvPr>
        </p:nvSpPr>
        <p:spPr>
          <a:xfrm>
            <a:off x="107504" y="1069515"/>
            <a:ext cx="8856984" cy="5239805"/>
          </a:xfrm>
        </p:spPr>
        <p:txBody>
          <a:bodyPr>
            <a:normAutofit/>
          </a:bodyPr>
          <a:lstStyle/>
          <a:p>
            <a:pPr marL="0" lvl="0" indent="0">
              <a:buNone/>
            </a:pPr>
            <a:r>
              <a:rPr lang="en-AU" dirty="0"/>
              <a:t>3. He experienced unlimited favour.</a:t>
            </a:r>
            <a:br>
              <a:rPr lang="en-AU" dirty="0"/>
            </a:br>
            <a:r>
              <a:rPr lang="en-AU" dirty="0"/>
              <a:t>The Jews (who did not like the Romans) pleaded with Jesus</a:t>
            </a:r>
          </a:p>
          <a:p>
            <a:pPr marL="0" lvl="0" indent="0">
              <a:buNone/>
            </a:pPr>
            <a:r>
              <a:rPr lang="en-AU" dirty="0"/>
              <a:t>Connect to the right people = essential to success.</a:t>
            </a:r>
            <a:br>
              <a:rPr lang="en-AU" dirty="0"/>
            </a:br>
            <a:r>
              <a:rPr lang="en-AU" dirty="0"/>
              <a:t> </a:t>
            </a:r>
          </a:p>
        </p:txBody>
      </p:sp>
    </p:spTree>
    <p:extLst>
      <p:ext uri="{BB962C8B-B14F-4D97-AF65-F5344CB8AC3E}">
        <p14:creationId xmlns:p14="http://schemas.microsoft.com/office/powerpoint/2010/main" val="4283556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A4B18-C67F-44ED-988B-0130664321E5}"/>
              </a:ext>
            </a:extLst>
          </p:cNvPr>
          <p:cNvSpPr>
            <a:spLocks noGrp="1"/>
          </p:cNvSpPr>
          <p:nvPr>
            <p:ph type="title"/>
          </p:nvPr>
        </p:nvSpPr>
        <p:spPr/>
        <p:txBody>
          <a:bodyPr/>
          <a:lstStyle/>
          <a:p>
            <a:r>
              <a:rPr lang="en-AU" dirty="0"/>
              <a:t>Blessings on the Centurion</a:t>
            </a:r>
          </a:p>
        </p:txBody>
      </p:sp>
      <p:sp>
        <p:nvSpPr>
          <p:cNvPr id="3" name="Content Placeholder 2">
            <a:extLst>
              <a:ext uri="{FF2B5EF4-FFF2-40B4-BE49-F238E27FC236}">
                <a16:creationId xmlns:a16="http://schemas.microsoft.com/office/drawing/2014/main" id="{075C2C29-E4A3-44E3-8A9C-B0A73B3DF80D}"/>
              </a:ext>
            </a:extLst>
          </p:cNvPr>
          <p:cNvSpPr>
            <a:spLocks noGrp="1"/>
          </p:cNvSpPr>
          <p:nvPr>
            <p:ph idx="1"/>
          </p:nvPr>
        </p:nvSpPr>
        <p:spPr>
          <a:xfrm>
            <a:off x="107504" y="1069515"/>
            <a:ext cx="8856984" cy="5095789"/>
          </a:xfrm>
        </p:spPr>
        <p:txBody>
          <a:bodyPr>
            <a:normAutofit lnSpcReduction="10000"/>
          </a:bodyPr>
          <a:lstStyle/>
          <a:p>
            <a:pPr marL="0" lvl="0" indent="0">
              <a:buNone/>
            </a:pPr>
            <a:r>
              <a:rPr lang="en-AU" dirty="0"/>
              <a:t>4. He had revelation of mysteries and divine law. He understood the principle of chain of authority.</a:t>
            </a:r>
          </a:p>
          <a:p>
            <a:pPr marL="0" indent="0">
              <a:buNone/>
            </a:pPr>
            <a:r>
              <a:rPr lang="en-AU" dirty="0"/>
              <a:t> </a:t>
            </a:r>
          </a:p>
          <a:p>
            <a:pPr marL="0" lvl="0" indent="0">
              <a:buNone/>
            </a:pPr>
            <a:r>
              <a:rPr lang="en-AU" dirty="0"/>
              <a:t>5. His house experienced healing.</a:t>
            </a:r>
            <a:br>
              <a:rPr lang="en-AU" dirty="0"/>
            </a:br>
            <a:r>
              <a:rPr lang="en-AU" dirty="0"/>
              <a:t>Healing came into his house because he build God’s house.</a:t>
            </a:r>
            <a:br>
              <a:rPr lang="en-AU" dirty="0"/>
            </a:br>
            <a:r>
              <a:rPr lang="en-AU" dirty="0"/>
              <a:t>Not only those under your house but those connected to you. </a:t>
            </a:r>
          </a:p>
          <a:p>
            <a:pPr marL="0" lvl="0" indent="0">
              <a:buNone/>
            </a:pPr>
            <a:r>
              <a:rPr lang="en-AU" dirty="0"/>
              <a:t>Generational healing</a:t>
            </a:r>
          </a:p>
        </p:txBody>
      </p:sp>
    </p:spTree>
    <p:extLst>
      <p:ext uri="{BB962C8B-B14F-4D97-AF65-F5344CB8AC3E}">
        <p14:creationId xmlns:p14="http://schemas.microsoft.com/office/powerpoint/2010/main" val="5507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72E681-C004-4494-98C8-8A99C798E4FE}"/>
              </a:ext>
            </a:extLst>
          </p:cNvPr>
          <p:cNvSpPr txBox="1">
            <a:spLocks/>
          </p:cNvSpPr>
          <p:nvPr/>
        </p:nvSpPr>
        <p:spPr>
          <a:xfrm>
            <a:off x="107504" y="188640"/>
            <a:ext cx="9073008" cy="63146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1" kern="1200" baseline="0">
                <a:solidFill>
                  <a:schemeClr val="tx1"/>
                </a:solidFill>
                <a:latin typeface="Century Gothic" panose="020B0502020202020204" pitchFamily="34" charset="0"/>
                <a:ea typeface="+mj-ea"/>
                <a:cs typeface="Arial" pitchFamily="34" charset="0"/>
              </a:defRPr>
            </a:lvl1pPr>
          </a:lstStyle>
          <a:p>
            <a:r>
              <a:rPr lang="en-AU" dirty="0"/>
              <a:t>God’s house</a:t>
            </a:r>
          </a:p>
        </p:txBody>
      </p:sp>
      <p:sp>
        <p:nvSpPr>
          <p:cNvPr id="5" name="Content Placeholder 2">
            <a:extLst>
              <a:ext uri="{FF2B5EF4-FFF2-40B4-BE49-F238E27FC236}">
                <a16:creationId xmlns:a16="http://schemas.microsoft.com/office/drawing/2014/main" id="{1E7B18E9-ACCC-4836-A46E-23A1E72597BC}"/>
              </a:ext>
            </a:extLst>
          </p:cNvPr>
          <p:cNvSpPr txBox="1">
            <a:spLocks/>
          </p:cNvSpPr>
          <p:nvPr/>
        </p:nvSpPr>
        <p:spPr>
          <a:xfrm>
            <a:off x="107504" y="908720"/>
            <a:ext cx="8964488" cy="43204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Rounded MT Bold" panose="020F07040305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Rounded MT Bold" panose="020F07040305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Rounded MT Bold" panose="020F07040305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rabicPeriod"/>
            </a:pPr>
            <a:r>
              <a:rPr lang="en-AU" dirty="0"/>
              <a:t>God looks highly of people who build His house, a place for God’s people to worship Him</a:t>
            </a:r>
          </a:p>
          <a:p>
            <a:pPr marL="514350" indent="-514350">
              <a:buFont typeface="Arial" pitchFamily="34" charset="0"/>
              <a:buAutoNum type="arabicPeriod"/>
            </a:pPr>
            <a:endParaRPr lang="en-AU" dirty="0"/>
          </a:p>
          <a:p>
            <a:pPr marL="514350" indent="-514350">
              <a:buFont typeface="Arial" pitchFamily="34" charset="0"/>
              <a:buAutoNum type="arabicPeriod"/>
            </a:pPr>
            <a:r>
              <a:rPr lang="en-AU" dirty="0"/>
              <a:t>We are not only part</a:t>
            </a:r>
            <a:br>
              <a:rPr lang="en-AU" dirty="0"/>
            </a:br>
            <a:r>
              <a:rPr lang="en-AU" dirty="0"/>
              <a:t>of the House but we</a:t>
            </a:r>
            <a:br>
              <a:rPr lang="en-AU" dirty="0"/>
            </a:br>
            <a:r>
              <a:rPr lang="en-AU" dirty="0"/>
              <a:t>are also building the</a:t>
            </a:r>
            <a:br>
              <a:rPr lang="en-AU" dirty="0"/>
            </a:br>
            <a:r>
              <a:rPr lang="en-AU" dirty="0"/>
              <a:t>House</a:t>
            </a:r>
          </a:p>
          <a:p>
            <a:pPr marL="514350" indent="-514350">
              <a:buFont typeface="Arial" pitchFamily="34" charset="0"/>
              <a:buAutoNum type="arabicPeriod"/>
            </a:pPr>
            <a:endParaRPr lang="en-AU" dirty="0"/>
          </a:p>
        </p:txBody>
      </p:sp>
      <p:pic>
        <p:nvPicPr>
          <p:cNvPr id="10" name="Picture 9">
            <a:extLst>
              <a:ext uri="{FF2B5EF4-FFF2-40B4-BE49-F238E27FC236}">
                <a16:creationId xmlns:a16="http://schemas.microsoft.com/office/drawing/2014/main" id="{FBC1F9B0-622F-4B0B-8110-FC9AB12650E7}"/>
              </a:ext>
            </a:extLst>
          </p:cNvPr>
          <p:cNvPicPr>
            <a:picLocks noChangeAspect="1"/>
          </p:cNvPicPr>
          <p:nvPr/>
        </p:nvPicPr>
        <p:blipFill>
          <a:blip r:embed="rId3"/>
          <a:stretch>
            <a:fillRect/>
          </a:stretch>
        </p:blipFill>
        <p:spPr>
          <a:xfrm>
            <a:off x="4860032" y="2420888"/>
            <a:ext cx="4270342" cy="4437112"/>
          </a:xfrm>
          <a:prstGeom prst="rect">
            <a:avLst/>
          </a:prstGeom>
        </p:spPr>
      </p:pic>
    </p:spTree>
    <p:extLst>
      <p:ext uri="{BB962C8B-B14F-4D97-AF65-F5344CB8AC3E}">
        <p14:creationId xmlns:p14="http://schemas.microsoft.com/office/powerpoint/2010/main" val="577110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8925C-3E9A-45C4-9153-3E48AD323F69}"/>
              </a:ext>
            </a:extLst>
          </p:cNvPr>
          <p:cNvSpPr>
            <a:spLocks noGrp="1"/>
          </p:cNvSpPr>
          <p:nvPr>
            <p:ph type="title"/>
          </p:nvPr>
        </p:nvSpPr>
        <p:spPr>
          <a:xfrm>
            <a:off x="5868144" y="160794"/>
            <a:ext cx="3275856" cy="6796598"/>
          </a:xfrm>
        </p:spPr>
        <p:txBody>
          <a:bodyPr/>
          <a:lstStyle/>
          <a:p>
            <a:r>
              <a:rPr lang="en-AU" sz="3600" dirty="0"/>
              <a:t>Sow the seeds now</a:t>
            </a:r>
            <a:br>
              <a:rPr lang="en-AU" sz="3600" dirty="0"/>
            </a:br>
            <a:br>
              <a:rPr lang="en-AU" sz="1800" dirty="0"/>
            </a:br>
            <a:r>
              <a:rPr lang="en-AU" sz="3600" dirty="0"/>
              <a:t>God loves those who build His house!</a:t>
            </a:r>
            <a:br>
              <a:rPr lang="en-AU" sz="3600" dirty="0"/>
            </a:br>
            <a:br>
              <a:rPr lang="en-AU" sz="1800" dirty="0"/>
            </a:br>
            <a:r>
              <a:rPr lang="en-AU" sz="3600" dirty="0"/>
              <a:t>Be ready for the miracle</a:t>
            </a:r>
            <a:br>
              <a:rPr lang="en-AU" sz="3600" dirty="0"/>
            </a:br>
            <a:endParaRPr lang="en-AU" sz="3600" dirty="0"/>
          </a:p>
        </p:txBody>
      </p:sp>
      <p:pic>
        <p:nvPicPr>
          <p:cNvPr id="4" name="Content Placeholder 3">
            <a:extLst>
              <a:ext uri="{FF2B5EF4-FFF2-40B4-BE49-F238E27FC236}">
                <a16:creationId xmlns:a16="http://schemas.microsoft.com/office/drawing/2014/main" id="{D565357B-A2F8-42C4-A59E-C40283AC0C67}"/>
              </a:ext>
            </a:extLst>
          </p:cNvPr>
          <p:cNvPicPr>
            <a:picLocks noGrp="1" noChangeAspect="1"/>
          </p:cNvPicPr>
          <p:nvPr>
            <p:ph idx="1"/>
          </p:nvPr>
        </p:nvPicPr>
        <p:blipFill rotWithShape="1">
          <a:blip r:embed="rId3"/>
          <a:srcRect t="20642" b="6975"/>
          <a:stretch/>
        </p:blipFill>
        <p:spPr>
          <a:xfrm>
            <a:off x="35495" y="764704"/>
            <a:ext cx="5729385" cy="5472608"/>
          </a:xfrm>
          <a:prstGeom prst="rect">
            <a:avLst/>
          </a:prstGeom>
        </p:spPr>
      </p:pic>
      <p:sp>
        <p:nvSpPr>
          <p:cNvPr id="5" name="TextBox 4">
            <a:extLst>
              <a:ext uri="{FF2B5EF4-FFF2-40B4-BE49-F238E27FC236}">
                <a16:creationId xmlns:a16="http://schemas.microsoft.com/office/drawing/2014/main" id="{E5A6AA73-A013-4FED-A273-096114993A3C}"/>
              </a:ext>
            </a:extLst>
          </p:cNvPr>
          <p:cNvSpPr txBox="1"/>
          <p:nvPr/>
        </p:nvSpPr>
        <p:spPr>
          <a:xfrm>
            <a:off x="-12207" y="44624"/>
            <a:ext cx="9156207" cy="707886"/>
          </a:xfrm>
          <a:prstGeom prst="rect">
            <a:avLst/>
          </a:prstGeom>
          <a:noFill/>
        </p:spPr>
        <p:txBody>
          <a:bodyPr wrap="square" rtlCol="0">
            <a:spAutoFit/>
          </a:bodyPr>
          <a:lstStyle/>
          <a:p>
            <a:r>
              <a:rPr lang="en-AU" sz="4000" b="1" dirty="0"/>
              <a:t>True sons of the House…</a:t>
            </a:r>
          </a:p>
        </p:txBody>
      </p:sp>
    </p:spTree>
    <p:extLst>
      <p:ext uri="{BB962C8B-B14F-4D97-AF65-F5344CB8AC3E}">
        <p14:creationId xmlns:p14="http://schemas.microsoft.com/office/powerpoint/2010/main" val="669643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6120</TotalTime>
  <Words>581</Words>
  <Application>Microsoft Office PowerPoint</Application>
  <PresentationFormat>On-screen Show (4:3)</PresentationFormat>
  <Paragraphs>77</Paragraphs>
  <Slides>16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맑은 고딕</vt:lpstr>
      <vt:lpstr>Arial</vt:lpstr>
      <vt:lpstr>Arial Rounded MT Bold</vt:lpstr>
      <vt:lpstr>Calibri</vt:lpstr>
      <vt:lpstr>Century Gothic</vt:lpstr>
      <vt:lpstr>Office Theme</vt:lpstr>
      <vt:lpstr>Sons of God: Building the House of God</vt:lpstr>
      <vt:lpstr>Acts 13:22</vt:lpstr>
      <vt:lpstr>1 Chro 29:1-3</vt:lpstr>
      <vt:lpstr>PowerPoint Presentation</vt:lpstr>
      <vt:lpstr>PowerPoint Presentation</vt:lpstr>
      <vt:lpstr>Building His House</vt:lpstr>
      <vt:lpstr>Building His House</vt:lpstr>
      <vt:lpstr>Building His House</vt:lpstr>
      <vt:lpstr>Building His House</vt:lpstr>
      <vt:lpstr>Building His House</vt:lpstr>
      <vt:lpstr>Blessings on the Centurion</vt:lpstr>
      <vt:lpstr>Blessings on the Centurion</vt:lpstr>
      <vt:lpstr>Blessings on the Centurion</vt:lpstr>
      <vt:lpstr>Blessings on the Centurion</vt:lpstr>
      <vt:lpstr>PowerPoint Presentation</vt:lpstr>
      <vt:lpstr>Sow the seeds now  God loves those who build His house!  Be ready for the miracle </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Dino Tan</cp:lastModifiedBy>
  <cp:revision>149</cp:revision>
  <cp:lastPrinted>2016-05-21T23:01:06Z</cp:lastPrinted>
  <dcterms:created xsi:type="dcterms:W3CDTF">2014-04-01T16:35:38Z</dcterms:created>
  <dcterms:modified xsi:type="dcterms:W3CDTF">2017-08-05T23:30:12Z</dcterms:modified>
</cp:coreProperties>
</file>